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1.svg" ContentType="image/svg+xml"/>
  <Override PartName="/ppt/media/image12.svg" ContentType="image/svg+xml"/>
  <Override PartName="/ppt/media/image13.svg" ContentType="image/svg+xml"/>
  <Override PartName="/ppt/media/image14.svg" ContentType="image/svg+xml"/>
  <Override PartName="/ppt/media/image15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7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4630400" cy="8229600"/>
  <p:notesSz cx="8229600" cy="14630400"/>
  <p:embeddedFontLst>
    <p:embeddedFont>
      <p:font typeface="Raleway" pitchFamily="34" charset="0"/>
      <p:bold r:id="rId26"/>
    </p:embeddedFont>
    <p:embeddedFont>
      <p:font typeface="Raleway" pitchFamily="34" charset="-122"/>
      <p:bold r:id="rId27"/>
    </p:embeddedFont>
    <p:embeddedFont>
      <p:font typeface="Raleway" pitchFamily="34" charset="-120"/>
      <p:bold r:id="rId28"/>
    </p:embeddedFont>
    <p:embeddedFont>
      <p:font typeface="Roboto" panose="02000000000000000000" pitchFamily="34" charset="0"/>
      <p:regular r:id="rId29"/>
    </p:embeddedFont>
    <p:embeddedFont>
      <p:font typeface="Roboto" panose="02000000000000000000" pitchFamily="34" charset="-122"/>
      <p:regular r:id="rId30"/>
    </p:embeddedFont>
    <p:embeddedFont>
      <p:font typeface="Roboto" panose="02000000000000000000" pitchFamily="34" charset="-120"/>
      <p:regular r:id="rId31"/>
    </p:embeddedFont>
    <p:embeddedFont>
      <p:font typeface="Calibri" panose="020F0502020204030204" charset="0"/>
      <p:regular r:id="rId32"/>
      <p:bold r:id="rId33"/>
      <p:italic r:id="rId34"/>
      <p:boldItalic r:id="rId35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5" Type="http://schemas.openxmlformats.org/officeDocument/2006/relationships/font" Target="fonts/font10.fntdata"/><Relationship Id="rId34" Type="http://schemas.openxmlformats.org/officeDocument/2006/relationships/font" Target="fonts/font9.fntdata"/><Relationship Id="rId33" Type="http://schemas.openxmlformats.org/officeDocument/2006/relationships/font" Target="fonts/font8.fntdata"/><Relationship Id="rId32" Type="http://schemas.openxmlformats.org/officeDocument/2006/relationships/font" Target="fonts/font7.fntdata"/><Relationship Id="rId31" Type="http://schemas.openxmlformats.org/officeDocument/2006/relationships/font" Target="fonts/font6.fntdata"/><Relationship Id="rId30" Type="http://schemas.openxmlformats.org/officeDocument/2006/relationships/font" Target="fonts/font5.fntdata"/><Relationship Id="rId3" Type="http://schemas.openxmlformats.org/officeDocument/2006/relationships/slide" Target="slides/slide1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svg>
</file>

<file path=ppt/media/image12.svg>
</file>

<file path=ppt/media/image13.svg>
</file>

<file path=ppt/media/image14.sv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7" Type="http://schemas.openxmlformats.org/officeDocument/2006/relationships/slideLayout" Target="../slideLayouts/slideLayout8.xml"/><Relationship Id="rId6" Type="http://schemas.openxmlformats.org/officeDocument/2006/relationships/image" Target="../media/image15.svg"/><Relationship Id="rId5" Type="http://schemas.openxmlformats.org/officeDocument/2006/relationships/image" Target="../media/image14.svg"/><Relationship Id="rId4" Type="http://schemas.openxmlformats.org/officeDocument/2006/relationships/image" Target="../media/image13.svg"/><Relationship Id="rId3" Type="http://schemas.openxmlformats.org/officeDocument/2006/relationships/image" Target="../media/image12.svg"/><Relationship Id="rId2" Type="http://schemas.openxmlformats.org/officeDocument/2006/relationships/image" Target="../media/image11.svg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7488" y="2031921"/>
            <a:ext cx="4919305" cy="416575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727597"/>
            <a:ext cx="6295192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Xây dựng ứng dụng tìm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2527102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địa điểm du lịch phù hợp bằng thuật toán Knapsack</a:t>
            </a:r>
            <a:endParaRPr lang="en-US" sz="4450" dirty="0"/>
          </a:p>
        </p:txBody>
      </p:sp>
      <p:sp>
        <p:nvSpPr>
          <p:cNvPr id="6" name="Text 2"/>
          <p:cNvSpPr/>
          <p:nvPr/>
        </p:nvSpPr>
        <p:spPr>
          <a:xfrm>
            <a:off x="793790" y="4284821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Học phần: Đồ án cơ sở ngành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93790" y="4902875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Đơn vị: Trường Kỹ thuật và Công nghệ, Khoa Công nghệ Thông tin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93790" y="5520928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Giảng viên hướng dẫn: Lê Phong Dũ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93790" y="6138982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Sinh viên thực hiện: Phạm Phúc Khang              MSSV: 110123253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02487"/>
            <a:ext cx="5687973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Phân tích yêu cầu hệ thống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4609624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Ứng dụng web đơn giản hỗ trợ người dùng tìm địa điểm du lịch theo tiêu chí cơ bản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454491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Hai nhóm người dùng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035635"/>
            <a:ext cx="62447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Người dùng thông thường: nhập ngân sách tối đa, số lượng địa điểm mong muốn, nhận kết quả gợi ý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840736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Người quản trị: cập nhật và quản lý dữ liệu địa điểm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9521" y="5454491"/>
            <a:ext cx="296691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Yêu cầu phi chức năng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599521" y="6035635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Giao diện đơn giản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9521" y="6477833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Phản hồi nhanh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9521" y="6920032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Chạy trên trình duyệt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3488" y="2049304"/>
            <a:ext cx="4919305" cy="413087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85724"/>
            <a:ext cx="6942653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Thiết kế tổng thể hệ thống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034665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· Ứng dụng chạy phía trình duyệt, không dùng kiến trúc phức tạp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652718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· Thành phần chính: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270772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Giao diện người dùng xây dựng bằng ngôn ngữ đánh dấu và bộ định kiểu, kết hợp thư viện hỗ trợ giao diện để trình bày đẹp và nhất quán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075873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Tầng xử lý logic viết bằng JavaScript, quản lý dữ liệu và chạy thuật toán Knapsack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880973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Dữ liệu địa điểm lưu dạng danh sách trong mã JavaScript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27409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Dữ liệu địa điểm và tiêu chí đánh giá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85128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· Mỗi địa điểm có các thông tin cơ bản để hiển thị và tính toán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503182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· Chi phí là tiêu chí ràng buộc quan trọng trong bài toán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121235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· Giá trị là tiêu chí tối ưu, phản ánh mức độ hấp dẫn hoặc phù hợp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739289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· Dữ liệu có thể được thêm, sửa, xóa bởi phần quản trị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80542"/>
            <a:ext cx="130428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Quy trình xử lý khi người dùng sử dụng chức năng gợi ý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51728"/>
            <a:ext cx="226814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706773"/>
            <a:ext cx="4196358" cy="30480"/>
          </a:xfrm>
          <a:prstGeom prst="rect">
            <a:avLst/>
          </a:prstGeom>
          <a:solidFill>
            <a:srgbClr val="1B1B27"/>
          </a:solidFill>
        </p:spPr>
      </p:sp>
      <p:sp>
        <p:nvSpPr>
          <p:cNvPr id="5" name="Text 3"/>
          <p:cNvSpPr/>
          <p:nvPr/>
        </p:nvSpPr>
        <p:spPr>
          <a:xfrm>
            <a:off x="793790" y="3881080"/>
            <a:ext cx="4196358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Người dùng nhập ngân sách tối đa và thực hiện yêu cầu gợi ý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16962" y="3351728"/>
            <a:ext cx="226814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02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706773"/>
            <a:ext cx="4196358" cy="30480"/>
          </a:xfrm>
          <a:prstGeom prst="rect">
            <a:avLst/>
          </a:prstGeom>
          <a:solidFill>
            <a:srgbClr val="1B1B27"/>
          </a:solidFill>
        </p:spPr>
      </p:sp>
      <p:sp>
        <p:nvSpPr>
          <p:cNvPr id="8" name="Text 6"/>
          <p:cNvSpPr/>
          <p:nvPr/>
        </p:nvSpPr>
        <p:spPr>
          <a:xfrm>
            <a:off x="5216962" y="3881080"/>
            <a:ext cx="4196358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Hệ thống lấy danh sách địa điểm hiện có trong dữ liệu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640133" y="3351728"/>
            <a:ext cx="226814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3706773"/>
            <a:ext cx="4196358" cy="30480"/>
          </a:xfrm>
          <a:prstGeom prst="rect">
            <a:avLst/>
          </a:prstGeom>
          <a:solidFill>
            <a:srgbClr val="1B1B27"/>
          </a:solidFill>
        </p:spPr>
      </p:sp>
      <p:sp>
        <p:nvSpPr>
          <p:cNvPr id="11" name="Text 9"/>
          <p:cNvSpPr/>
          <p:nvPr/>
        </p:nvSpPr>
        <p:spPr>
          <a:xfrm>
            <a:off x="9640133" y="3881080"/>
            <a:ext cx="4196358" cy="10629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Chạy thuật toán Knapsack để tính phương án tối ưu theo ngân sách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93790" y="5340906"/>
            <a:ext cx="226814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5695950"/>
            <a:ext cx="6407944" cy="30480"/>
          </a:xfrm>
          <a:prstGeom prst="rect">
            <a:avLst/>
          </a:prstGeom>
          <a:solidFill>
            <a:srgbClr val="1B1B27"/>
          </a:solidFill>
        </p:spPr>
      </p:sp>
      <p:sp>
        <p:nvSpPr>
          <p:cNvPr id="14" name="Text 12"/>
          <p:cNvSpPr/>
          <p:nvPr/>
        </p:nvSpPr>
        <p:spPr>
          <a:xfrm>
            <a:off x="793790" y="5870258"/>
            <a:ext cx="584739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Truy vết để xác định địa điểm nào được chọn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428548" y="5340906"/>
            <a:ext cx="226814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05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695950"/>
            <a:ext cx="6407944" cy="30480"/>
          </a:xfrm>
          <a:prstGeom prst="rect">
            <a:avLst/>
          </a:prstGeom>
          <a:solidFill>
            <a:srgbClr val="1B1B27"/>
          </a:solidFill>
        </p:spPr>
      </p:sp>
      <p:sp>
        <p:nvSpPr>
          <p:cNvPr id="17" name="Text 15"/>
          <p:cNvSpPr/>
          <p:nvPr/>
        </p:nvSpPr>
        <p:spPr>
          <a:xfrm>
            <a:off x="7428548" y="5870258"/>
            <a:ext cx="6407944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Hiển thị kết quả lên màn hình một cách trực quan</a:t>
            </a:r>
            <a:endParaRPr lang="en-US" sz="22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3360" y="1463040"/>
            <a:ext cx="6278880" cy="530352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2133124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Giao diện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2932628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và chức năng chính</a:t>
            </a:r>
            <a:endParaRPr lang="en-US" sz="4450" dirty="0"/>
          </a:p>
        </p:txBody>
      </p:sp>
      <p:sp>
        <p:nvSpPr>
          <p:cNvPr id="6" name="Text 2"/>
          <p:cNvSpPr/>
          <p:nvPr/>
        </p:nvSpPr>
        <p:spPr>
          <a:xfrm>
            <a:off x="793790" y="3981569"/>
            <a:ext cx="57276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93790" y="4684633"/>
            <a:ext cx="5727621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Trang chính: bố trí trực quan, giúp người dùng nhập thông tin và thực hiện tìm kiếm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93790" y="5733455"/>
            <a:ext cx="57276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8688" y="1912977"/>
            <a:ext cx="6748105" cy="4403646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2262188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Giao diện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3061692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và chức năng chính</a:t>
            </a:r>
            <a:endParaRPr lang="en-US" sz="4450" dirty="0"/>
          </a:p>
        </p:txBody>
      </p:sp>
      <p:sp>
        <p:nvSpPr>
          <p:cNvPr id="6" name="Text 2"/>
          <p:cNvSpPr/>
          <p:nvPr/>
        </p:nvSpPr>
        <p:spPr>
          <a:xfrm>
            <a:off x="793790" y="4110633"/>
            <a:ext cx="57276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93790" y="4813697"/>
            <a:ext cx="5727621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Trang kết quả: hiển thị danh sách địa điểm được chọn, có thông tin cơ bản để so sánh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93790" y="561308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2550" y="1535430"/>
            <a:ext cx="4000500" cy="515874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2262188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Giao diện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3061692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và chức năng chính</a:t>
            </a:r>
            <a:endParaRPr lang="en-US" sz="4450" dirty="0"/>
          </a:p>
        </p:txBody>
      </p:sp>
      <p:sp>
        <p:nvSpPr>
          <p:cNvPr id="6" name="Text 2"/>
          <p:cNvSpPr/>
          <p:nvPr/>
        </p:nvSpPr>
        <p:spPr>
          <a:xfrm>
            <a:off x="793790" y="4110633"/>
            <a:ext cx="57276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93790" y="4813697"/>
            <a:ext cx="5727621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Trang đăng nhập cho quản trị: đăng nhập bằng mật khẩu cố định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93790" y="561308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5370" y="720090"/>
            <a:ext cx="4594860" cy="678942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598771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Giao diện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2398276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và chức năng chính</a:t>
            </a:r>
            <a:endParaRPr lang="en-US" sz="4450" dirty="0"/>
          </a:p>
        </p:txBody>
      </p:sp>
      <p:sp>
        <p:nvSpPr>
          <p:cNvPr id="6" name="Text 2"/>
          <p:cNvSpPr/>
          <p:nvPr/>
        </p:nvSpPr>
        <p:spPr>
          <a:xfrm>
            <a:off x="793790" y="3447217"/>
            <a:ext cx="57276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93790" y="4150281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Trang quản trị: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93790" y="4844772"/>
            <a:ext cx="57276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Quản lý dữ liệu: thêm, chỉnh sửa, xóa địa điểm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93790" y="5286970"/>
            <a:ext cx="57276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Dữ liệu sau khi cập nhật sẽ được dùng ngay cho lần gợi ý tiếp theo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793790" y="6267926"/>
            <a:ext cx="57276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28938"/>
            <a:ext cx="1212592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Kết quả, đánh giá, kết luận và hướng phát triển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0469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Kết quả: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885837"/>
            <a:ext cx="7876223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Ứng dụng hoàn thành mục tiêu: kết hợp giao diện web và thuật toán để gợi ý điểm đến dựa trên cơ sở tính toán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690938"/>
            <a:ext cx="7876223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Thuật toán hoạt động hợp lý: không vượt ngân sách, không chọn trùng lặp, phản hồi nhanh với dữ liệu nhỏ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64355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Ưu điểm: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5224701"/>
            <a:ext cx="787622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cấu trúc rõ ràng, dễ hiểu, dễ mở rộng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81441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Hạn chế: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93790" y="6395561"/>
            <a:ext cx="7876223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dữ liệu minh họa chưa phong phú; không có cơ chế lưu trữ lâu dài; tiêu chí còn đơn giản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9231035" y="230469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Hướng phát triển: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231035" y="2885837"/>
            <a:ext cx="461307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Tích hợp cơ sở dữ liệu để lưu trữ dài hạn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231035" y="3328035"/>
            <a:ext cx="4613077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Cải tiến để xử lý nhiều tiêu chí cùng lúc và cá nhân hóa tốt hơn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231035" y="4133136"/>
            <a:ext cx="4613077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Nâng cấp giao diện, bổ sung lọc, sắp xếp, so sánh địa điểm</a:t>
            </a:r>
            <a:endParaRPr lang="en-US" sz="175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9819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4786789" y="2949535"/>
            <a:ext cx="5056703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CHÂN THÀNH CẢM ƠN!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93790" y="3856672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74726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Em xin chân thành cảm ơn quý thầy cô đã dành thời gian lắng nghe phần trình bày đề tài!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92779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Em rất mong nhận được ý kiến đóng góp và câu hỏi từ quý thầy cô để đồ án được hoàn thiện hơn!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710833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34101"/>
            <a:ext cx="6938724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Tóm tắt vấn đề và hướng tiếp cận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5141238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Việc chọn địa điểm du lịch phù hợp với ngân sách, thời gian và mức độ hấp dẫn khó khi số lượng địa điểm tăng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583436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Người dùng thường phải tìm kiếm và so sánh thủ công, gây mất thời gian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025634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Đề tài mô hình hóa bài toán chọn điểm đến thành bài toán lựa chọn tối ưu có ràng buộc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467832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Chọn thuật toán Knapsack để hỗ trợ ra quyết định trong ứng dụng web đơn giản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60220"/>
            <a:ext cx="4536519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Lý do chọn đề tài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780824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780824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1B1B27"/>
          </a:solidFill>
        </p:spPr>
      </p:sp>
      <p:sp>
        <p:nvSpPr>
          <p:cNvPr id="5" name="Text 3"/>
          <p:cNvSpPr/>
          <p:nvPr/>
        </p:nvSpPr>
        <p:spPr>
          <a:xfrm>
            <a:off x="1142524" y="303811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Nhu cầu du lịch tăng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528536"/>
            <a:ext cx="58019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Du lịch phát triển, nhu cầu tư vấn lựa chọn điểm đến ngày càng nhiều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780824"/>
            <a:ext cx="6408063" cy="1730812"/>
          </a:xfrm>
          <a:prstGeom prst="roundRect">
            <a:avLst>
              <a:gd name="adj" fmla="val 845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8067" y="2780824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1B1B27"/>
          </a:solidFill>
        </p:spPr>
      </p:sp>
      <p:sp>
        <p:nvSpPr>
          <p:cNvPr id="9" name="Text 7"/>
          <p:cNvSpPr/>
          <p:nvPr/>
        </p:nvSpPr>
        <p:spPr>
          <a:xfrm>
            <a:off x="7777282" y="3038118"/>
            <a:ext cx="319337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Khó khăn trong lựa chọn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77282" y="3528536"/>
            <a:ext cx="580203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Nhiều lựa chọn khiến người dùng khó chọn địa điểm phù hợp với ngân sách, thời gian và nhu cầu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738449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63310" y="4738449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1B1B27"/>
          </a:solidFill>
        </p:spPr>
      </p:sp>
      <p:sp>
        <p:nvSpPr>
          <p:cNvPr id="13" name="Text 11"/>
          <p:cNvSpPr/>
          <p:nvPr/>
        </p:nvSpPr>
        <p:spPr>
          <a:xfrm>
            <a:off x="1142524" y="4995743"/>
            <a:ext cx="3734276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Tính thực tiễn của thuật toán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42524" y="5486162"/>
            <a:ext cx="58019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Thuật toán tối ưu có tính thực tiễn, phù hợp để áp dụng vào bài toán này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738449"/>
            <a:ext cx="6408063" cy="1730812"/>
          </a:xfrm>
          <a:prstGeom prst="roundRect">
            <a:avLst>
              <a:gd name="adj" fmla="val 845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8067" y="4738449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1B1B27"/>
          </a:solidFill>
        </p:spPr>
      </p:sp>
      <p:sp>
        <p:nvSpPr>
          <p:cNvPr id="17" name="Text 15"/>
          <p:cNvSpPr/>
          <p:nvPr/>
        </p:nvSpPr>
        <p:spPr>
          <a:xfrm>
            <a:off x="7777282" y="499574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Kết hợp kiến thức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77282" y="5486162"/>
            <a:ext cx="580203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Đề tài kết hợp kiến thức thuật toán và phát triển ứng dụng web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24251"/>
            <a:ext cx="7556421" cy="113395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Mục đích và phạm vi nghiên cứu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332517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Mục đích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906322"/>
            <a:ext cx="3501509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Áp dụng thuật toán Knapsack để chọn địa điểm du lịch phù hợp trong ứng dụng web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074325"/>
            <a:ext cx="3501509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Củng cố kiến thức về thuật toán lựa chọn tối ưu và triển khai bằng ngôn ngữ lập trình JavaScript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342721" y="332517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Phạm vi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342721" y="3906322"/>
            <a:ext cx="3501509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Ứng dụng chạy trên trình duyệt, không sử dụng cơ sở dữ liệu, dữ liệu quản lý dạng danh sách trong JavaScript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2721" y="5437227"/>
            <a:ext cx="3501509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Thuật toán áp dụng: dạng chọn hoặc không chọn, với tiêu chí chính là chi phí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8842"/>
            <a:ext cx="9559647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Bài toán lựa chọn tối ưu trong bối cảnh du lịch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229445"/>
            <a:ext cx="6521410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363516"/>
            <a:ext cx="3063240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Bài toán lựa chọn tối ưu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3853934"/>
            <a:ext cx="6067782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Chọn phương án tốt nhất trong nhiều phương án, có ràng buộc tài nguyên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229445"/>
            <a:ext cx="6521410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42014" y="336351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Trong du lịch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542014" y="3853934"/>
            <a:ext cx="6067782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Cần chọn tập địa điểm sao cho phù hợp giới hạn ngân sách hoặc thời gian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806553"/>
            <a:ext cx="6521410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0604" y="594062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Yêu cầu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20604" y="6431042"/>
            <a:ext cx="606778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Kết quả có cơ sở tính toán, tránh chọn ngẫu nhiên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4806553"/>
            <a:ext cx="6521410" cy="90725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42014" y="594062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Mục tiêu đề tài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542014" y="6431042"/>
            <a:ext cx="606778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Tự động hóa việc chọn điểm đến theo ràng buộc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70033"/>
            <a:ext cx="7556421" cy="113395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Khái niệm thuật toán Knapsack (thuật toán cái ba lô)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3644146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Có “ba lô” với sức chứa giới hạn và tập “đồ vật” có trọng lượng, giá trị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086344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Mục tiêu: tổng trọng lượng không vượt sức chứa, tổng giá trị là lớn nhất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528542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Thuật toán có nhiều biến thể; đề tài sử dụng dạng chọn hoặc không chọn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333643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Trong đề tài: thuật toán là công cụ hỗ trợ chọn điểm đến theo ràng buộc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80135"/>
            <a:ext cx="11443454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Ánh xạ các thành phần thuật toán sang bài toán du lịch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100739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28224" y="233517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B1B27"/>
          </a:solidFill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15390" y="2522220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324242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Tập phần tử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3732848"/>
            <a:ext cx="372749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Các địa điểm du lịch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2100739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51396" y="233517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B1B27"/>
          </a:solidFill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38562" y="2522220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324242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Trọng lượng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3732848"/>
            <a:ext cx="372749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Chi phí tham quan hoặc thời gian chuyến đi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2100739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74568" y="233517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B1B27"/>
          </a:solidFill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61734" y="2522220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324242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Giá trị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3732848"/>
            <a:ext cx="372749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Mức độ hấp dẫn, điểm đánh giá hoặc mức độ phù hợp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93790" y="4919901"/>
            <a:ext cx="6407944" cy="2229445"/>
          </a:xfrm>
          <a:prstGeom prst="roundRect">
            <a:avLst>
              <a:gd name="adj" fmla="val 427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1028224" y="515433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B1B27"/>
          </a:solidFill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15390" y="5341382"/>
            <a:ext cx="306110" cy="30611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028224" y="6061591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Sức chứa tối đa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1028224" y="6552009"/>
            <a:ext cx="593907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Ngân sách tối đa hoặc tổng thời gian cho phép</a:t>
            </a:r>
            <a:endParaRPr lang="en-US" sz="1750" dirty="0"/>
          </a:p>
        </p:txBody>
      </p:sp>
      <p:sp>
        <p:nvSpPr>
          <p:cNvPr id="23" name="Shape 17"/>
          <p:cNvSpPr/>
          <p:nvPr/>
        </p:nvSpPr>
        <p:spPr>
          <a:xfrm>
            <a:off x="7428548" y="4919901"/>
            <a:ext cx="6407944" cy="2229445"/>
          </a:xfrm>
          <a:prstGeom prst="roundRect">
            <a:avLst>
              <a:gd name="adj" fmla="val 427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24" name="Shape 18"/>
          <p:cNvSpPr/>
          <p:nvPr/>
        </p:nvSpPr>
        <p:spPr>
          <a:xfrm>
            <a:off x="7662982" y="515433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B1B27"/>
          </a:solidFill>
        </p:spPr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50148" y="5341382"/>
            <a:ext cx="306110" cy="306110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62982" y="6061591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Kết quả</a:t>
            </a:r>
            <a:endParaRPr lang="en-US" sz="2200" dirty="0"/>
          </a:p>
        </p:txBody>
      </p:sp>
      <p:sp>
        <p:nvSpPr>
          <p:cNvPr id="27" name="Text 20"/>
          <p:cNvSpPr/>
          <p:nvPr/>
        </p:nvSpPr>
        <p:spPr>
          <a:xfrm>
            <a:off x="7662982" y="6552009"/>
            <a:ext cx="593907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Danh sách địa điểm được chọn đáp ứng ngân sách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30385"/>
            <a:ext cx="7556421" cy="113395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Nguyên lý giải bằng phương pháp quy hoạch động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3604498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Xây dựng bảng giá trị tối ưu theo số lượng địa điểm và mức ngân sách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046696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Ở mỗi địa điểm, xét hai trường hợp: không chọn hoặc chọn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488894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Không chọn: giữ nguyên giá trị tối ưu của bước trước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931093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Chọn: cộng giá trị địa điểm với phương án tối ưu của ngân sách còn lại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736193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Kết thúc: truy vết bảng để lấy danh sách địa điểm được chọn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67219"/>
            <a:ext cx="4942880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Độ phức tạp và hạn chế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460117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Độ phức tạp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182314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Độ phức tạp theo quy hoạch động: O(n×W)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624513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Ý nghĩa: phù hợp quy mô vừa phải, chạy trên trình duyệt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9521" y="460117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Hạn chế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599521" y="5182314"/>
            <a:ext cx="62447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Khi số lượng địa điểm hoặc sức chứa lớn, tốn thời gian và bộ nhớ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99521" y="5987415"/>
            <a:ext cx="62447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Chủ yếu xử lý ràng buộc định lượng, chưa phản ánh hết yếu tố định tính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9521" y="6792516"/>
            <a:ext cx="62447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Dữ liệu cố định, kết quả mang tính tham khảo khi dữ liệu đầu vào còn đơn giản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5694</Words>
  <Application>WPS Presentation</Application>
  <PresentationFormat>On-screen Show (16:9)</PresentationFormat>
  <Paragraphs>252</Paragraphs>
  <Slides>19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7" baseType="lpstr">
      <vt:lpstr>Arial</vt:lpstr>
      <vt:lpstr>SimSun</vt:lpstr>
      <vt:lpstr>Wingdings</vt:lpstr>
      <vt:lpstr>Raleway</vt:lpstr>
      <vt:lpstr>Raleway</vt:lpstr>
      <vt:lpstr>Raleway</vt:lpstr>
      <vt:lpstr>Roboto</vt:lpstr>
      <vt:lpstr>Roboto</vt:lpstr>
      <vt:lpstr>Roboto</vt:lpstr>
      <vt:lpstr>Calibri</vt:lpstr>
      <vt:lpstr>Microsoft YaHei</vt:lpstr>
      <vt:lpstr>Arial Unicode MS</vt:lpstr>
      <vt:lpstr>Raleway Light</vt:lpstr>
      <vt:lpstr>Segoe Print</vt:lpstr>
      <vt:lpstr>Raleway Light</vt:lpstr>
      <vt:lpstr>Raleway Light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LENOVO</cp:lastModifiedBy>
  <cp:revision>2</cp:revision>
  <dcterms:created xsi:type="dcterms:W3CDTF">2026-01-04T19:00:00Z</dcterms:created>
  <dcterms:modified xsi:type="dcterms:W3CDTF">2026-01-04T19:51:06Z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56B626F4D8B04CC79391DB0E4DCFB3AE_12</vt:lpwstr>
  </property>
  <property fmtid="{D5CDD505-2E9C-101B-9397-08002B2CF9AE}" pid="3" name="KSOProductBuildVer">
    <vt:lpwstr>1033-12.2.0.20326</vt:lpwstr>
  </property>
</Properties>
</file>